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0"/>
  </p:notesMasterIdLst>
  <p:sldIdLst>
    <p:sldId id="256" r:id="rId5"/>
    <p:sldId id="260" r:id="rId6"/>
    <p:sldId id="258" r:id="rId7"/>
    <p:sldId id="262" r:id="rId8"/>
    <p:sldId id="259" r:id="rId9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1" autoAdjust="0"/>
    <p:restoredTop sz="94660"/>
  </p:normalViewPr>
  <p:slideViewPr>
    <p:cSldViewPr>
      <p:cViewPr>
        <p:scale>
          <a:sx n="100" d="100"/>
          <a:sy n="100" d="100"/>
        </p:scale>
        <p:origin x="-21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0A10-C5FD-4666-BCBD-01D0D4E5CF7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8F05D-CB03-4F09-BB10-186FD9AD23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F05D-CB03-4F09-BB10-186FD9AD23C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Image 40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Image 41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1469520" y="261000"/>
            <a:ext cx="7347960" cy="52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2" name="Image 81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3" name="Image 82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1469520" y="261000"/>
            <a:ext cx="7347960" cy="52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1" name="Image 120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2" name="Image 121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1469520" y="261000"/>
            <a:ext cx="7347960" cy="52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61" name="Image 160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62" name="Image 161"/>
          <p:cNvPicPr/>
          <p:nvPr/>
        </p:nvPicPr>
        <p:blipFill>
          <a:blip r:embed="rId2" cstate="print"/>
          <a:stretch/>
        </p:blipFill>
        <p:spPr>
          <a:xfrm>
            <a:off x="265068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69520" y="261000"/>
            <a:ext cx="7347960" cy="52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6952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234760" y="373212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69520" y="6840"/>
            <a:ext cx="7347960" cy="1640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234760" y="1654560"/>
            <a:ext cx="3585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69520" y="3732120"/>
            <a:ext cx="734796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tIns="0" rIns="45720" bIns="0"/>
          <a:lstStyle/>
          <a:p>
            <a:pPr>
              <a:lnSpc>
                <a:spcPct val="100000"/>
              </a:lnSpc>
            </a:pPr>
            <a:r>
              <a:rPr lang="fr-FR" sz="4700" b="1" strike="noStrike">
                <a:solidFill>
                  <a:srgbClr val="F0AD00"/>
                </a:solidFill>
                <a:latin typeface="Corbel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fr-FR" sz="1200" strike="noStrike" dirty="0">
                <a:solidFill>
                  <a:srgbClr val="FFFFFF"/>
                </a:solidFill>
                <a:latin typeface="Corbel"/>
              </a:rPr>
              <a:t>01/12/2014</a:t>
            </a:r>
            <a:endParaRPr dirty="0"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dirty="0"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9B2EF5AA-BA5F-4C97-AD7C-BCA3BBA7D741}" type="slidenum">
              <a:rPr lang="fr-FR" sz="1200" strike="noStrike">
                <a:solidFill>
                  <a:srgbClr val="FFFFFF"/>
                </a:solidFill>
                <a:latin typeface="Corbel"/>
              </a:rPr>
              <a:pPr algn="r">
                <a:lnSpc>
                  <a:spcPct val="100000"/>
                </a:lnSpc>
              </a:pPr>
              <a:t>‹N°›</a:t>
            </a:fld>
            <a:endParaRPr dirty="0"/>
          </a:p>
        </p:txBody>
      </p:sp>
      <p:sp>
        <p:nvSpPr>
          <p:cNvPr id="7" name="CustomShape 8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Corbe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400">
                <a:latin typeface="Corbe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>
                <a:latin typeface="Corbe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fr-FR" sz="4500" b="1" strike="noStrike">
                <a:solidFill>
                  <a:srgbClr val="F0AD00"/>
                </a:solidFill>
                <a:latin typeface="Corbel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Corbe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3200" strike="noStrike">
                <a:solidFill>
                  <a:srgbClr val="000000"/>
                </a:solidFill>
                <a:latin typeface="Corbe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3200" strike="noStrike">
                <a:solidFill>
                  <a:srgbClr val="000000"/>
                </a:solidFill>
                <a:latin typeface="Corbe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orbe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orbe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orbel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3200" strike="noStrike">
                <a:solidFill>
                  <a:srgbClr val="000000"/>
                </a:solidFill>
                <a:latin typeface="Corbel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90000"/>
              <a:buFont typeface="Wingdings" charset="2"/>
              <a:buChar char=""/>
            </a:pPr>
            <a:r>
              <a:rPr lang="fr-FR" sz="2800" strike="noStrike">
                <a:solidFill>
                  <a:srgbClr val="000000"/>
                </a:solidFill>
                <a:latin typeface="Corbel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▪"/>
            </a:pPr>
            <a:r>
              <a:rPr lang="fr-FR" sz="2400" strike="noStrike">
                <a:solidFill>
                  <a:srgbClr val="000000"/>
                </a:solidFill>
                <a:latin typeface="Corbel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▪"/>
            </a:pPr>
            <a:r>
              <a:rPr lang="en-US" sz="2000" strike="noStrike">
                <a:solidFill>
                  <a:srgbClr val="000000"/>
                </a:solidFill>
                <a:latin typeface="Corbel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"/>
            </a:pPr>
            <a:r>
              <a:rPr lang="en-US" sz="2000" strike="noStrike">
                <a:solidFill>
                  <a:srgbClr val="000000"/>
                </a:solidFill>
                <a:latin typeface="Corbel"/>
              </a:rPr>
              <a:t>Cinquième niveau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fr-FR" sz="1200" strike="noStrike" dirty="0">
                <a:solidFill>
                  <a:srgbClr val="454545"/>
                </a:solidFill>
                <a:latin typeface="Corbel"/>
              </a:rPr>
              <a:t>01/12/2014</a:t>
            </a:r>
            <a:endParaRPr dirty="0"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dirty="0"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B13890FE-DED3-45B1-B4EB-DA5D7964D3D2}" type="slidenum">
              <a:rPr lang="fr-FR" sz="1200" strike="noStrike">
                <a:solidFill>
                  <a:srgbClr val="454545"/>
                </a:solidFill>
                <a:latin typeface="Corbel"/>
              </a:rPr>
              <a:pPr algn="r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99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9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539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179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181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181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181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1810">
                <a:latin typeface="Arial"/>
              </a:rPr>
              <a:t>Septième niveau de plan</a:t>
            </a:r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dirty="0">
                <a:latin typeface="Times New Roman"/>
              </a:rPr>
              <a:t>&lt;date/heure&gt;</a:t>
            </a:r>
            <a:endParaRPr dirty="0"/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dirty="0">
                <a:latin typeface="Times New Roman"/>
              </a:rPr>
              <a:t>&lt;pied de page&gt;</a:t>
            </a:r>
            <a:endParaRPr dirty="0"/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9B60221-7388-4937-857B-062FA56A1694}" type="slidenum">
              <a:rPr lang="fr-FR" sz="1400">
                <a:latin typeface="Times New Roman"/>
              </a:rPr>
              <a:pPr algn="r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 122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9400" cy="6858000"/>
          </a:xfrm>
          <a:prstGeom prst="rect">
            <a:avLst/>
          </a:prstGeom>
          <a:ln>
            <a:noFill/>
          </a:ln>
        </p:spPr>
      </p:pic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469520" y="261000"/>
            <a:ext cx="7347960" cy="1132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5829">
                <a:latin typeface="Times New Roman"/>
              </a:rPr>
              <a:t>Cliquez pour éditer le format du texte-titre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1469520" y="1654560"/>
            <a:ext cx="734796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 sz="425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3690">
                <a:latin typeface="Arial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3179">
                <a:latin typeface="Arial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650">
                <a:latin typeface="Arial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650">
                <a:latin typeface="Arial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650">
                <a:latin typeface="Arial"/>
              </a:rPr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 sz="2650">
                <a:latin typeface="Arial"/>
              </a:rPr>
              <a:t>Septième niveau de plan</a:t>
            </a:r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dt"/>
          </p:nvPr>
        </p:nvSpPr>
        <p:spPr>
          <a:xfrm>
            <a:off x="1436760" y="6247080"/>
            <a:ext cx="2130120" cy="4723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dirty="0">
                <a:latin typeface="Arial"/>
              </a:rPr>
              <a:t>&lt;date/heure&gt;</a:t>
            </a:r>
            <a:endParaRPr dirty="0"/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3616560" y="6247080"/>
            <a:ext cx="2898360" cy="4723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dirty="0">
                <a:latin typeface="Arial"/>
              </a:rPr>
              <a:t>&lt;pied de page&gt;</a:t>
            </a:r>
            <a:endParaRPr dirty="0"/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6555600" y="6247080"/>
            <a:ext cx="2130120" cy="4723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AC8CCDC-8BAC-46C0-A896-543C347E9B5A}" type="slidenum">
              <a:rPr lang="fr-FR" sz="1400">
                <a:latin typeface="Arial"/>
              </a:rPr>
              <a:pPr algn="r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85800" y="476640"/>
            <a:ext cx="7772040" cy="5544360"/>
          </a:xfrm>
          <a:prstGeom prst="rect">
            <a:avLst/>
          </a:prstGeom>
          <a:noFill/>
          <a:ln>
            <a:noFill/>
          </a:ln>
        </p:spPr>
        <p:txBody>
          <a:bodyPr tIns="0" rIns="45720" bIns="0"/>
          <a:lstStyle/>
          <a:p>
            <a:pPr algn="ctr">
              <a:lnSpc>
                <a:spcPct val="100000"/>
              </a:lnSpc>
            </a:pPr>
            <a:r>
              <a:rPr lang="fr-FR" sz="8000" b="1" u="sng" strike="noStrike" dirty="0" smtClean="0">
                <a:solidFill>
                  <a:srgbClr val="F0AD00"/>
                </a:solidFill>
                <a:latin typeface="comic"/>
              </a:rPr>
              <a:t>Quelles </a:t>
            </a:r>
            <a:r>
              <a:rPr lang="fr-FR" sz="8000" b="1" u="sng" strike="noStrike" dirty="0">
                <a:solidFill>
                  <a:srgbClr val="F0AD00"/>
                </a:solidFill>
                <a:latin typeface="comic"/>
              </a:rPr>
              <a:t>sont les causes de l’asthme ?</a:t>
            </a:r>
            <a:endParaRPr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u="sng" strike="noStrike" dirty="0" smtClean="0">
                <a:solidFill>
                  <a:srgbClr val="F0AD00"/>
                </a:solidFill>
                <a:latin typeface="Apple Chancery"/>
              </a:rPr>
              <a:t>Description: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1469520" y="1844824"/>
            <a:ext cx="7347960" cy="4536504"/>
          </a:xfrm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dirty="0">
                <a:solidFill>
                  <a:srgbClr val="000000"/>
                </a:solidFill>
                <a:latin typeface="Apple Chancery"/>
              </a:rPr>
              <a:t>L</a:t>
            </a:r>
            <a:r>
              <a:rPr lang="fr-FR" strike="noStrike" dirty="0" smtClean="0">
                <a:solidFill>
                  <a:srgbClr val="000000"/>
                </a:solidFill>
                <a:latin typeface="Apple Chancery"/>
              </a:rPr>
              <a:t>'asthme est une affection pulmonaire chronique qui se caractérise par une inflammation des </a:t>
            </a:r>
            <a:r>
              <a:rPr lang="fr-FR" b="1" strike="noStrike" dirty="0" smtClean="0">
                <a:solidFill>
                  <a:srgbClr val="000000"/>
                </a:solidFill>
                <a:latin typeface="Apple Chancery"/>
              </a:rPr>
              <a:t>voies respiratoires</a:t>
            </a:r>
            <a:r>
              <a:rPr lang="fr-FR" strike="noStrike" dirty="0" smtClean="0">
                <a:solidFill>
                  <a:srgbClr val="000000"/>
                </a:solidFill>
                <a:latin typeface="Apple Chancery"/>
              </a:rPr>
              <a:t>.</a:t>
            </a:r>
            <a:endParaRPr lang="fr-FR" dirty="0" smtClean="0"/>
          </a:p>
          <a:p>
            <a:pPr>
              <a:lnSpc>
                <a:spcPct val="100000"/>
              </a:lnSpc>
            </a:pPr>
            <a:r>
              <a:rPr lang="fr-FR" strike="noStrike" dirty="0" smtClean="0">
                <a:solidFill>
                  <a:srgbClr val="000000"/>
                </a:solidFill>
                <a:latin typeface="Apple Chancery"/>
              </a:rPr>
              <a:t>Le rétrécissement de ces voies respiratoires entrave la circulation de l'air dans les poumons et rend la respiration difficile.</a:t>
            </a:r>
          </a:p>
          <a:p>
            <a:pPr>
              <a:lnSpc>
                <a:spcPct val="100000"/>
              </a:lnSpc>
            </a:pPr>
            <a:endParaRPr lang="fr-FR" dirty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strike="noStrike" dirty="0" smtClean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dirty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strike="noStrike" dirty="0" smtClean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dirty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strike="noStrike" dirty="0" smtClean="0">
              <a:solidFill>
                <a:srgbClr val="000000"/>
              </a:solidFill>
              <a:latin typeface="Apple Chancery"/>
            </a:endParaRPr>
          </a:p>
          <a:p>
            <a:pPr>
              <a:lnSpc>
                <a:spcPct val="100000"/>
              </a:lnSpc>
            </a:pPr>
            <a:endParaRPr lang="fr-FR" dirty="0">
              <a:solidFill>
                <a:srgbClr val="000000"/>
              </a:solidFill>
              <a:latin typeface="Apple Chancery"/>
            </a:endParaRPr>
          </a:p>
          <a:p>
            <a:endParaRPr lang="fr-FR" strike="noStrike" dirty="0" smtClean="0">
              <a:solidFill>
                <a:srgbClr val="000000"/>
              </a:solidFill>
              <a:latin typeface="Apple Chancery"/>
            </a:endParaRPr>
          </a:p>
          <a:p>
            <a:endParaRPr lang="fr-FR" dirty="0">
              <a:solidFill>
                <a:srgbClr val="000000"/>
              </a:solidFill>
              <a:latin typeface="Apple Chancery"/>
            </a:endParaRPr>
          </a:p>
          <a:p>
            <a:r>
              <a:rPr lang="fr-FR" strike="noStrike" dirty="0" smtClean="0">
                <a:solidFill>
                  <a:srgbClr val="000000"/>
                </a:solidFill>
                <a:latin typeface="Apple Chancery"/>
              </a:rPr>
              <a:t>Selon L’OMS, il y aurait 300 000 000 de personnes asthmatiques dans le monde dont 6,25M en France (étude de 2006).</a:t>
            </a:r>
          </a:p>
        </p:txBody>
      </p:sp>
      <p:pic>
        <p:nvPicPr>
          <p:cNvPr id="4" name="Picture 6"/>
          <p:cNvPicPr/>
          <p:nvPr/>
        </p:nvPicPr>
        <p:blipFill>
          <a:blip r:embed="rId3" cstate="print"/>
          <a:stretch/>
        </p:blipFill>
        <p:spPr>
          <a:xfrm>
            <a:off x="2627784" y="3212976"/>
            <a:ext cx="3600000" cy="2335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fr-FR" sz="4500" b="1" u="sng" strike="noStrike" dirty="0">
                <a:solidFill>
                  <a:srgbClr val="F0AD00"/>
                </a:solidFill>
                <a:latin typeface="Corbel"/>
              </a:rPr>
              <a:t>Les déclencheurs de l’asthme</a:t>
            </a:r>
            <a:endParaRPr u="sng" dirty="0"/>
          </a:p>
        </p:txBody>
      </p:sp>
      <p:sp>
        <p:nvSpPr>
          <p:cNvPr id="168" name="TextShape 2"/>
          <p:cNvSpPr txBox="1"/>
          <p:nvPr/>
        </p:nvSpPr>
        <p:spPr>
          <a:xfrm>
            <a:off x="457200" y="1710720"/>
            <a:ext cx="8229240" cy="498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b="1" u="sng" strike="noStrike" dirty="0">
                <a:solidFill>
                  <a:srgbClr val="000000"/>
                </a:solidFill>
                <a:latin typeface="Corbel"/>
              </a:rPr>
              <a:t>Le pollen, venant des arbres,</a:t>
            </a:r>
            <a:r>
              <a:rPr lang="fr-FR" sz="2800" strike="noStrike" dirty="0">
                <a:solidFill>
                  <a:srgbClr val="000000"/>
                </a:solidFill>
                <a:latin typeface="Corbel"/>
              </a:rPr>
              <a:t> des </a:t>
            </a:r>
            <a:r>
              <a:rPr lang="fr-FR" sz="2800" strike="noStrike" dirty="0" smtClean="0">
                <a:solidFill>
                  <a:srgbClr val="000000"/>
                </a:solidFill>
                <a:latin typeface="Corbel"/>
              </a:rPr>
              <a:t>graminées </a:t>
            </a:r>
            <a:r>
              <a:rPr lang="fr-FR" sz="2800" strike="noStrike" dirty="0">
                <a:solidFill>
                  <a:srgbClr val="000000"/>
                </a:solidFill>
                <a:latin typeface="Corbel"/>
              </a:rPr>
              <a:t>et des mauvaises herbes</a:t>
            </a:r>
            <a:r>
              <a:rPr lang="fr-FR" sz="2800" strike="noStrike" dirty="0" smtClean="0">
                <a:solidFill>
                  <a:srgbClr val="000000"/>
                </a:solidFill>
                <a:latin typeface="Corbel"/>
              </a:rPr>
              <a:t>.</a:t>
            </a:r>
            <a:endParaRPr dirty="0" smtClean="0"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b="1" u="sng" strike="noStrike" dirty="0" smtClean="0">
                <a:solidFill>
                  <a:srgbClr val="000000"/>
                </a:solidFill>
                <a:latin typeface="Corbel"/>
              </a:rPr>
              <a:t>Les acariens de la poussière,</a:t>
            </a:r>
            <a:r>
              <a:rPr lang="fr-FR" sz="2800" strike="noStrike" dirty="0" smtClean="0">
                <a:solidFill>
                  <a:srgbClr val="000000"/>
                </a:solidFill>
                <a:latin typeface="Corbel"/>
              </a:rPr>
              <a:t> présent dans les tissus.</a:t>
            </a:r>
            <a:endParaRPr dirty="0" smtClean="0"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b="1" u="sng" strike="noStrike" dirty="0" smtClean="0">
                <a:solidFill>
                  <a:srgbClr val="000000"/>
                </a:solidFill>
                <a:latin typeface="Corbel"/>
              </a:rPr>
              <a:t>L'exercice </a:t>
            </a:r>
            <a:r>
              <a:rPr lang="fr-FR" sz="2800" b="1" u="sng" strike="noStrike" dirty="0">
                <a:solidFill>
                  <a:srgbClr val="000000"/>
                </a:solidFill>
                <a:latin typeface="Corbel"/>
              </a:rPr>
              <a:t>physique,</a:t>
            </a:r>
            <a:r>
              <a:rPr lang="fr-FR" sz="2800" strike="noStrike" dirty="0">
                <a:solidFill>
                  <a:srgbClr val="000000"/>
                </a:solidFill>
                <a:latin typeface="Corbel"/>
              </a:rPr>
              <a:t> </a:t>
            </a:r>
            <a:r>
              <a:rPr lang="fr-FR" sz="2800" strike="noStrike" dirty="0" smtClean="0">
                <a:solidFill>
                  <a:srgbClr val="000000"/>
                </a:solidFill>
                <a:latin typeface="Corbel"/>
              </a:rPr>
              <a:t>créé </a:t>
            </a:r>
            <a:r>
              <a:rPr lang="fr-FR" sz="2800" strike="noStrike" dirty="0">
                <a:solidFill>
                  <a:srgbClr val="000000"/>
                </a:solidFill>
                <a:latin typeface="Corbel"/>
              </a:rPr>
              <a:t>une hyperventilation qui assèche et refroidit les voies respiratoires. 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b="1" u="sng" strike="noStrike" dirty="0">
                <a:solidFill>
                  <a:srgbClr val="000000"/>
                </a:solidFill>
                <a:latin typeface="Corbel"/>
              </a:rPr>
              <a:t>Les phanères</a:t>
            </a:r>
            <a:r>
              <a:rPr lang="fr-FR" sz="2800" b="1" strike="noStrike" dirty="0">
                <a:solidFill>
                  <a:srgbClr val="000000"/>
                </a:solidFill>
                <a:latin typeface="Corbel"/>
              </a:rPr>
              <a:t> </a:t>
            </a:r>
            <a:r>
              <a:rPr lang="fr-FR" sz="2800" strike="noStrike" dirty="0">
                <a:solidFill>
                  <a:srgbClr val="000000"/>
                </a:solidFill>
                <a:latin typeface="Corbel"/>
              </a:rPr>
              <a:t>(poils d'animaux). 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endParaRPr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979712" y="548680"/>
            <a:ext cx="6912768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latin typeface="Corbel"/>
              </a:rPr>
              <a:t>Les </a:t>
            </a:r>
            <a:r>
              <a:rPr lang="fr-FR" sz="2800" b="1" u="sng" dirty="0" smtClean="0">
                <a:latin typeface="Corbel"/>
              </a:rPr>
              <a:t>moisissures</a:t>
            </a:r>
            <a:r>
              <a:rPr lang="fr-FR" sz="2400" b="1" u="sng" dirty="0" smtClean="0">
                <a:latin typeface="Corbel"/>
              </a:rPr>
              <a:t>,</a:t>
            </a:r>
            <a:r>
              <a:rPr lang="fr-FR" sz="2400" dirty="0" smtClean="0">
                <a:latin typeface="Corbel"/>
              </a:rPr>
              <a:t> contenues dans les végétaux en décomposition.</a:t>
            </a: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r>
              <a:rPr lang="fr-FR" sz="2400" b="1" u="sng" dirty="0" smtClean="0">
                <a:solidFill>
                  <a:srgbClr val="000000"/>
                </a:solidFill>
                <a:latin typeface="Corbel"/>
              </a:rPr>
              <a:t>L'air et la pollution atmosphérique ,</a:t>
            </a:r>
            <a:r>
              <a:rPr lang="fr-FR" sz="2400" dirty="0" smtClean="0">
                <a:solidFill>
                  <a:srgbClr val="000000"/>
                </a:solidFill>
                <a:latin typeface="Corbel"/>
              </a:rPr>
              <a:t>la fumée, la pollution, l'air froid).</a:t>
            </a: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endParaRPr lang="fr-FR" sz="2400" b="1" u="sng" dirty="0" smtClean="0">
              <a:solidFill>
                <a:srgbClr val="000000"/>
              </a:solidFill>
              <a:latin typeface="Corbel"/>
            </a:endParaRPr>
          </a:p>
          <a:p>
            <a:r>
              <a:rPr lang="fr-FR" sz="2400" b="1" u="sng" smtClean="0">
                <a:solidFill>
                  <a:srgbClr val="000000"/>
                </a:solidFill>
                <a:latin typeface="Corbel"/>
              </a:rPr>
              <a:t> </a:t>
            </a:r>
          </a:p>
          <a:p>
            <a:r>
              <a:rPr lang="fr-FR" sz="2400" b="1" u="sng" smtClean="0">
                <a:solidFill>
                  <a:srgbClr val="000000"/>
                </a:solidFill>
                <a:latin typeface="Corbel"/>
              </a:rPr>
              <a:t>Les </a:t>
            </a:r>
            <a:r>
              <a:rPr lang="fr-FR" sz="2400" b="1" u="sng" dirty="0" smtClean="0">
                <a:solidFill>
                  <a:srgbClr val="000000"/>
                </a:solidFill>
                <a:latin typeface="Corbel"/>
              </a:rPr>
              <a:t>phanères</a:t>
            </a:r>
            <a:r>
              <a:rPr lang="fr-FR" sz="2400" b="1" dirty="0" smtClean="0">
                <a:solidFill>
                  <a:srgbClr val="000000"/>
                </a:solidFill>
                <a:latin typeface="Corbel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Corbel"/>
              </a:rPr>
              <a:t>(poils d'animaux).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 smtClean="0">
              <a:latin typeface="Corbel"/>
            </a:endParaRPr>
          </a:p>
          <a:p>
            <a:endParaRPr lang="fr-FR" sz="2400" dirty="0"/>
          </a:p>
        </p:txBody>
      </p:sp>
      <p:pic>
        <p:nvPicPr>
          <p:cNvPr id="2050" name="Picture 2" descr="U:\Mes images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24744"/>
            <a:ext cx="2211957" cy="1440159"/>
          </a:xfrm>
          <a:prstGeom prst="rect">
            <a:avLst/>
          </a:prstGeom>
          <a:noFill/>
        </p:spPr>
      </p:pic>
      <p:pic>
        <p:nvPicPr>
          <p:cNvPr id="2051" name="Picture 3" descr="U:\Mes images\inde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1634285" cy="1224136"/>
          </a:xfrm>
          <a:prstGeom prst="rect">
            <a:avLst/>
          </a:prstGeom>
          <a:noFill/>
        </p:spPr>
      </p:pic>
      <p:pic>
        <p:nvPicPr>
          <p:cNvPr id="2052" name="Picture 4" descr="U:\Mes images\index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9715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fr-FR" sz="4500" b="1" u="sng" strike="noStrike" dirty="0">
                <a:solidFill>
                  <a:srgbClr val="F0AD00"/>
                </a:solidFill>
                <a:latin typeface="Broadway"/>
              </a:rPr>
              <a:t>Causes de l’asthme:</a:t>
            </a:r>
            <a:endParaRPr dirty="0"/>
          </a:p>
        </p:txBody>
      </p:sp>
      <p:sp>
        <p:nvSpPr>
          <p:cNvPr id="170" name="TextShape 2"/>
          <p:cNvSpPr txBox="1"/>
          <p:nvPr/>
        </p:nvSpPr>
        <p:spPr>
          <a:xfrm>
            <a:off x="504000" y="1600200"/>
            <a:ext cx="8229240" cy="499680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L’asthme pourrait être due en partie à l'hérédité, il est provoqué en partie par des allergies mais </a:t>
            </a:r>
            <a:r>
              <a:rPr lang="fr-FR" sz="2800" dirty="0" smtClean="0">
                <a:solidFill>
                  <a:srgbClr val="000000"/>
                </a:solidFill>
                <a:latin typeface="Impact"/>
              </a:rPr>
              <a:t>on</a:t>
            </a:r>
            <a:r>
              <a:rPr lang="fr-FR" sz="2800" strike="noStrike" dirty="0" smtClean="0">
                <a:solidFill>
                  <a:srgbClr val="000000"/>
                </a:solidFill>
                <a:latin typeface="Impact"/>
              </a:rPr>
              <a:t> </a:t>
            </a: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ne connaît </a:t>
            </a:r>
            <a:r>
              <a:rPr lang="fr-FR" sz="2800" strike="noStrike" dirty="0" smtClean="0">
                <a:solidFill>
                  <a:srgbClr val="000000"/>
                </a:solidFill>
                <a:latin typeface="Impact"/>
              </a:rPr>
              <a:t> pas son </a:t>
            </a: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origine.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2" charset="2"/>
              <a:buChar char=""/>
            </a:pP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Nos poumons sont sensibles à différents agents:</a:t>
            </a:r>
            <a:endParaRPr dirty="0"/>
          </a:p>
          <a:p>
            <a:pPr lvl="1">
              <a:lnSpc>
                <a:spcPct val="100000"/>
              </a:lnSpc>
              <a:buSzPct val="90000"/>
              <a:buFont typeface="Wingdings" charset="2"/>
              <a:buChar char=""/>
            </a:pP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-allergènes</a:t>
            </a:r>
            <a:endParaRPr dirty="0"/>
          </a:p>
          <a:p>
            <a:pPr lvl="1">
              <a:lnSpc>
                <a:spcPct val="100000"/>
              </a:lnSpc>
              <a:buSzPct val="90000"/>
              <a:buFont typeface="Wingdings" charset="2"/>
              <a:buChar char=""/>
            </a:pP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-hérédité</a:t>
            </a:r>
            <a:endParaRPr dirty="0"/>
          </a:p>
          <a:p>
            <a:pPr lvl="1">
              <a:lnSpc>
                <a:spcPct val="100000"/>
              </a:lnSpc>
              <a:buSzPct val="90000"/>
              <a:buFont typeface="Wingdings" charset="2"/>
              <a:buChar char=""/>
            </a:pPr>
            <a:r>
              <a:rPr lang="fr-FR" sz="2800" strike="noStrike" dirty="0">
                <a:solidFill>
                  <a:srgbClr val="000000"/>
                </a:solidFill>
                <a:latin typeface="Impact"/>
              </a:rPr>
              <a:t>-pollution </a:t>
            </a:r>
            <a:r>
              <a:rPr lang="fr-FR" sz="2800" strike="noStrike" dirty="0" smtClean="0">
                <a:solidFill>
                  <a:srgbClr val="000000"/>
                </a:solidFill>
                <a:latin typeface="Impact"/>
              </a:rPr>
              <a:t>chimique</a:t>
            </a:r>
            <a:endParaRPr dirty="0"/>
          </a:p>
          <a:p>
            <a:endParaRPr dirty="0"/>
          </a:p>
        </p:txBody>
      </p:sp>
      <p:pic>
        <p:nvPicPr>
          <p:cNvPr id="171" name="Picture 2"/>
          <p:cNvPicPr/>
          <p:nvPr/>
        </p:nvPicPr>
        <p:blipFill>
          <a:blip r:embed="rId2" cstate="print"/>
          <a:stretch/>
        </p:blipFill>
        <p:spPr>
          <a:xfrm>
            <a:off x="4176000" y="3456000"/>
            <a:ext cx="4356000" cy="3024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195</Words>
  <Application>Microsoft Office PowerPoint</Application>
  <PresentationFormat>Affichage à l'écran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Office Theme</vt:lpstr>
      <vt:lpstr>Office Theme</vt:lpstr>
      <vt:lpstr>Office Theme</vt:lpstr>
      <vt:lpstr>Office Theme</vt:lpstr>
      <vt:lpstr>Diapositive 1</vt:lpstr>
      <vt:lpstr>Description: 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bertome</cp:lastModifiedBy>
  <cp:revision>13</cp:revision>
  <dcterms:modified xsi:type="dcterms:W3CDTF">2015-02-16T15:53:45Z</dcterms:modified>
</cp:coreProperties>
</file>