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24E7F4CD-1E62-4611-BD29-1EE094149769}" type="datetimeFigureOut">
              <a:rPr lang="fr-FR" smtClean="0"/>
              <a:pPr/>
              <a:t>09/02/2015</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7296012A-D3DC-4419-84E0-9E5FC741E99A}" type="slidenum">
              <a:rPr lang="fr-FR" smtClean="0"/>
              <a:pPr/>
              <a:t>‹N°›</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4E7F4CD-1E62-4611-BD29-1EE094149769}" type="datetimeFigureOut">
              <a:rPr lang="fr-FR" smtClean="0"/>
              <a:pPr/>
              <a:t>09/02/2015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96012A-D3DC-4419-84E0-9E5FC741E99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4E7F4CD-1E62-4611-BD29-1EE094149769}" type="datetimeFigureOut">
              <a:rPr lang="fr-FR" smtClean="0"/>
              <a:pPr/>
              <a:t>09/02/2015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96012A-D3DC-4419-84E0-9E5FC741E99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4E7F4CD-1E62-4611-BD29-1EE094149769}" type="datetimeFigureOut">
              <a:rPr lang="fr-FR" smtClean="0"/>
              <a:pPr/>
              <a:t>09/02/2015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96012A-D3DC-4419-84E0-9E5FC741E99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24E7F4CD-1E62-4611-BD29-1EE094149769}" type="datetimeFigureOut">
              <a:rPr lang="fr-FR" smtClean="0"/>
              <a:pPr/>
              <a:t>09/02/2015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5"/>
            <a:ext cx="762000" cy="365125"/>
          </a:xfrm>
        </p:spPr>
        <p:txBody>
          <a:bodyPr/>
          <a:lstStyle/>
          <a:p>
            <a:fld id="{7296012A-D3DC-4419-84E0-9E5FC741E99A}"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24E7F4CD-1E62-4611-BD29-1EE094149769}" type="datetimeFigureOut">
              <a:rPr lang="fr-FR" smtClean="0"/>
              <a:pPr/>
              <a:t>09/02/2015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296012A-D3DC-4419-84E0-9E5FC741E99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24E7F4CD-1E62-4611-BD29-1EE094149769}" type="datetimeFigureOut">
              <a:rPr lang="fr-FR" smtClean="0"/>
              <a:pPr/>
              <a:t>09/02/2015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296012A-D3DC-4419-84E0-9E5FC741E99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24E7F4CD-1E62-4611-BD29-1EE094149769}" type="datetimeFigureOut">
              <a:rPr lang="fr-FR" smtClean="0"/>
              <a:pPr/>
              <a:t>09/02/2015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296012A-D3DC-4419-84E0-9E5FC741E99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4E7F4CD-1E62-4611-BD29-1EE094149769}" type="datetimeFigureOut">
              <a:rPr lang="fr-FR" smtClean="0"/>
              <a:pPr/>
              <a:t>09/02/2015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296012A-D3DC-4419-84E0-9E5FC741E99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24E7F4CD-1E62-4611-BD29-1EE094149769}" type="datetimeFigureOut">
              <a:rPr lang="fr-FR" smtClean="0"/>
              <a:pPr/>
              <a:t>09/02/2015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296012A-D3DC-4419-84E0-9E5FC741E99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24E7F4CD-1E62-4611-BD29-1EE094149769}" type="datetimeFigureOut">
              <a:rPr lang="fr-FR" smtClean="0"/>
              <a:pPr/>
              <a:t>09/02/2015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296012A-D3DC-4419-84E0-9E5FC741E99A}"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4E7F4CD-1E62-4611-BD29-1EE094149769}" type="datetimeFigureOut">
              <a:rPr lang="fr-FR" smtClean="0"/>
              <a:pPr/>
              <a:t>09/02/2015</a:t>
            </a:fld>
            <a:endParaRPr lang="fr-F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296012A-D3DC-4419-84E0-9E5FC741E99A}"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u="sng" dirty="0" smtClean="0">
                <a:solidFill>
                  <a:srgbClr val="FFFF00"/>
                </a:solidFill>
              </a:rPr>
              <a:t>Pourquoi la respiration est-elle un facteur limitant dans les efforts d’endurance?</a:t>
            </a:r>
            <a:endParaRPr lang="fr-FR" u="sng" dirty="0">
              <a:solidFill>
                <a:srgbClr val="FFFF00"/>
              </a:solidFill>
            </a:endParaRPr>
          </a:p>
        </p:txBody>
      </p:sp>
      <p:sp>
        <p:nvSpPr>
          <p:cNvPr id="3" name="Sous-titre 2"/>
          <p:cNvSpPr>
            <a:spLocks noGrp="1"/>
          </p:cNvSpPr>
          <p:nvPr>
            <p:ph type="subTitle" idx="1"/>
          </p:nvPr>
        </p:nvSpPr>
        <p:spPr/>
        <p:txBody>
          <a:bodyPr/>
          <a:lstStyle/>
          <a:p>
            <a:r>
              <a:rPr lang="fr-FR" dirty="0" smtClean="0">
                <a:solidFill>
                  <a:srgbClr val="00B0F0"/>
                </a:solidFill>
              </a:rPr>
              <a:t>Thématique  1</a:t>
            </a:r>
            <a:endParaRPr lang="fr-FR" dirty="0">
              <a:solidFill>
                <a:srgbClr val="00B0F0"/>
              </a:solidFill>
            </a:endParaRPr>
          </a:p>
        </p:txBody>
      </p:sp>
      <p:pic>
        <p:nvPicPr>
          <p:cNvPr id="4" name="Image 3" descr="what is it swagg.jpg"/>
          <p:cNvPicPr>
            <a:picLocks noChangeAspect="1"/>
          </p:cNvPicPr>
          <p:nvPr/>
        </p:nvPicPr>
        <p:blipFill>
          <a:blip r:embed="rId3" cstate="print"/>
          <a:stretch>
            <a:fillRect/>
          </a:stretch>
        </p:blipFill>
        <p:spPr>
          <a:xfrm>
            <a:off x="2483768" y="3933056"/>
            <a:ext cx="4523518" cy="264641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0" y="548680"/>
            <a:ext cx="9144000" cy="2554545"/>
          </a:xfrm>
          <a:prstGeom prst="rect">
            <a:avLst/>
          </a:prstGeom>
          <a:noFill/>
        </p:spPr>
        <p:txBody>
          <a:bodyPr wrap="square" rtlCol="0">
            <a:spAutoFit/>
          </a:bodyPr>
          <a:lstStyle/>
          <a:p>
            <a:r>
              <a:rPr lang="fr-FR" sz="3200" dirty="0" smtClean="0">
                <a:solidFill>
                  <a:srgbClr val="FFFF00"/>
                </a:solidFill>
              </a:rPr>
              <a:t>La VO2 max est le débit maximum d’oxygène consommé lors d’un effort, le volume maximal d’oxygène prélevé au niveau des poumons et utilisé par les muscles par unité de temps. Elle se calcule en litre par minutes. </a:t>
            </a:r>
            <a:endParaRPr lang="fr-FR" sz="3200" dirty="0">
              <a:solidFill>
                <a:srgbClr val="FFFF00"/>
              </a:solidFill>
            </a:endParaRPr>
          </a:p>
        </p:txBody>
      </p:sp>
      <p:pic>
        <p:nvPicPr>
          <p:cNvPr id="6" name="Image 5" descr="mec  allonge et d.jpg"/>
          <p:cNvPicPr>
            <a:picLocks noChangeAspect="1"/>
          </p:cNvPicPr>
          <p:nvPr/>
        </p:nvPicPr>
        <p:blipFill>
          <a:blip r:embed="rId2" cstate="print"/>
          <a:stretch>
            <a:fillRect/>
          </a:stretch>
        </p:blipFill>
        <p:spPr>
          <a:xfrm>
            <a:off x="1331640" y="3429000"/>
            <a:ext cx="6779755" cy="310398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404664"/>
            <a:ext cx="9144000" cy="2554545"/>
          </a:xfrm>
          <a:prstGeom prst="rect">
            <a:avLst/>
          </a:prstGeom>
          <a:noFill/>
        </p:spPr>
        <p:txBody>
          <a:bodyPr wrap="square" rtlCol="0">
            <a:spAutoFit/>
          </a:bodyPr>
          <a:lstStyle/>
          <a:p>
            <a:r>
              <a:rPr lang="fr-FR" sz="3200" dirty="0" smtClean="0">
                <a:solidFill>
                  <a:srgbClr val="FFFF00"/>
                </a:solidFill>
              </a:rPr>
              <a:t>Elle se mesure avec un appareil hautement sophistiqué qui est </a:t>
            </a:r>
            <a:r>
              <a:rPr lang="fr-FR" sz="3200" dirty="0" smtClean="0">
                <a:solidFill>
                  <a:srgbClr val="FFFF00"/>
                </a:solidFill>
              </a:rPr>
              <a:t>composé </a:t>
            </a:r>
            <a:r>
              <a:rPr lang="fr-FR" sz="3200" dirty="0" smtClean="0">
                <a:solidFill>
                  <a:srgbClr val="FFFF00"/>
                </a:solidFill>
              </a:rPr>
              <a:t>de tapis </a:t>
            </a:r>
            <a:r>
              <a:rPr lang="fr-FR" sz="3200" dirty="0" smtClean="0">
                <a:solidFill>
                  <a:srgbClr val="FFFF00"/>
                </a:solidFill>
              </a:rPr>
              <a:t>roulants, d’avirons </a:t>
            </a:r>
            <a:r>
              <a:rPr lang="fr-FR" sz="3200" dirty="0" smtClean="0">
                <a:solidFill>
                  <a:srgbClr val="FFFF00"/>
                </a:solidFill>
              </a:rPr>
              <a:t>ou </a:t>
            </a:r>
            <a:r>
              <a:rPr lang="fr-FR" sz="3200" dirty="0" smtClean="0">
                <a:solidFill>
                  <a:srgbClr val="FFFF00"/>
                </a:solidFill>
              </a:rPr>
              <a:t>de </a:t>
            </a:r>
            <a:r>
              <a:rPr lang="fr-FR" sz="3200" dirty="0" smtClean="0">
                <a:solidFill>
                  <a:srgbClr val="FFFF00"/>
                </a:solidFill>
              </a:rPr>
              <a:t>bicyclettes ergonomiques. </a:t>
            </a:r>
            <a:r>
              <a:rPr lang="fr-FR" sz="3200" dirty="0" smtClean="0">
                <a:solidFill>
                  <a:srgbClr val="FFFF00"/>
                </a:solidFill>
              </a:rPr>
              <a:t>L’effort</a:t>
            </a:r>
            <a:r>
              <a:rPr lang="fr-FR" sz="3200" dirty="0" smtClean="0">
                <a:solidFill>
                  <a:srgbClr val="FFFF00"/>
                </a:solidFill>
              </a:rPr>
              <a:t> </a:t>
            </a:r>
            <a:r>
              <a:rPr lang="fr-FR" sz="3200" dirty="0" smtClean="0">
                <a:solidFill>
                  <a:srgbClr val="FFFF00"/>
                </a:solidFill>
              </a:rPr>
              <a:t>est poussé jusqu’à l’obtention de cette valeur maximale de consommation de l’oxygène.</a:t>
            </a:r>
            <a:endParaRPr lang="fr-FR" sz="3200" dirty="0">
              <a:solidFill>
                <a:srgbClr val="FFFF00"/>
              </a:solidFill>
            </a:endParaRPr>
          </a:p>
        </p:txBody>
      </p:sp>
      <p:pic>
        <p:nvPicPr>
          <p:cNvPr id="5" name="Image 4" descr="machine.jpg"/>
          <p:cNvPicPr>
            <a:picLocks noChangeAspect="1"/>
          </p:cNvPicPr>
          <p:nvPr/>
        </p:nvPicPr>
        <p:blipFill>
          <a:blip r:embed="rId2" cstate="print"/>
          <a:stretch>
            <a:fillRect/>
          </a:stretch>
        </p:blipFill>
        <p:spPr>
          <a:xfrm>
            <a:off x="1835696" y="3002536"/>
            <a:ext cx="4752528" cy="385546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476672"/>
            <a:ext cx="9144000" cy="1077218"/>
          </a:xfrm>
          <a:prstGeom prst="rect">
            <a:avLst/>
          </a:prstGeom>
          <a:noFill/>
        </p:spPr>
        <p:txBody>
          <a:bodyPr wrap="square" rtlCol="0">
            <a:spAutoFit/>
          </a:bodyPr>
          <a:lstStyle/>
          <a:p>
            <a:r>
              <a:rPr lang="fr-FR" sz="3200" dirty="0" smtClean="0">
                <a:solidFill>
                  <a:srgbClr val="FFFF00"/>
                </a:solidFill>
              </a:rPr>
              <a:t>La VO2 max dépend de la capacité physique, du sexe et </a:t>
            </a:r>
            <a:r>
              <a:rPr lang="fr-FR" sz="3200" dirty="0" smtClean="0">
                <a:solidFill>
                  <a:srgbClr val="FFFF00"/>
                </a:solidFill>
              </a:rPr>
              <a:t>de l’</a:t>
            </a:r>
            <a:r>
              <a:rPr lang="fr-FR" sz="3200" dirty="0" smtClean="0">
                <a:solidFill>
                  <a:srgbClr val="FFFF00"/>
                </a:solidFill>
              </a:rPr>
              <a:t>â</a:t>
            </a:r>
            <a:r>
              <a:rPr lang="fr-FR" sz="3200" dirty="0" smtClean="0">
                <a:solidFill>
                  <a:srgbClr val="FFFF00"/>
                </a:solidFill>
              </a:rPr>
              <a:t>ge </a:t>
            </a:r>
            <a:r>
              <a:rPr lang="fr-FR" sz="3200" dirty="0" smtClean="0">
                <a:solidFill>
                  <a:srgbClr val="FFFF00"/>
                </a:solidFill>
              </a:rPr>
              <a:t>de chacun. </a:t>
            </a:r>
            <a:endParaRPr lang="fr-FR" sz="3200" dirty="0">
              <a:solidFill>
                <a:srgbClr val="FFFF00"/>
              </a:solidFill>
            </a:endParaRPr>
          </a:p>
        </p:txBody>
      </p:sp>
      <p:pic>
        <p:nvPicPr>
          <p:cNvPr id="5" name="Image 4" descr="graphique.png"/>
          <p:cNvPicPr>
            <a:picLocks noChangeAspect="1"/>
          </p:cNvPicPr>
          <p:nvPr/>
        </p:nvPicPr>
        <p:blipFill>
          <a:blip r:embed="rId2" cstate="print"/>
          <a:stretch>
            <a:fillRect/>
          </a:stretch>
        </p:blipFill>
        <p:spPr>
          <a:xfrm>
            <a:off x="2555776" y="1927001"/>
            <a:ext cx="3384376" cy="4930999"/>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Personnalisé 2">
      <a:dk1>
        <a:srgbClr val="FF0000"/>
      </a:dk1>
      <a:lt1>
        <a:srgbClr val="FF0000"/>
      </a:lt1>
      <a:dk2>
        <a:srgbClr val="FF0000"/>
      </a:dk2>
      <a:lt2>
        <a:srgbClr val="FF0000"/>
      </a:lt2>
      <a:accent1>
        <a:srgbClr val="7030A0"/>
      </a:accent1>
      <a:accent2>
        <a:srgbClr val="7030A0"/>
      </a:accent2>
      <a:accent3>
        <a:srgbClr val="7030A0"/>
      </a:accent3>
      <a:accent4>
        <a:srgbClr val="7030A0"/>
      </a:accent4>
      <a:accent5>
        <a:srgbClr val="7030A0"/>
      </a:accent5>
      <a:accent6>
        <a:srgbClr val="7030A0"/>
      </a:accent6>
      <a:hlink>
        <a:srgbClr val="7030A0"/>
      </a:hlink>
      <a:folHlink>
        <a:srgbClr val="7030A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33</TotalTime>
  <Words>106</Words>
  <Application>Microsoft Office PowerPoint</Application>
  <PresentationFormat>Affichage à l'écran (4:3)</PresentationFormat>
  <Paragraphs>5</Paragraphs>
  <Slides>4</Slides>
  <Notes>0</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Apex</vt:lpstr>
      <vt:lpstr>Pourquoi la respiration est-elle un facteur limitant dans les efforts d’endurance?</vt:lpstr>
      <vt:lpstr>Diapositive 2</vt:lpstr>
      <vt:lpstr>Diapositive 3</vt:lpstr>
      <vt:lpstr>Diapositive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Pourquoi la respiration est-elle un facteur limitant dans les efforts d’endurance?</dc:title>
  <dc:creator>ADMIN1</dc:creator>
  <cp:lastModifiedBy>GIORDANO</cp:lastModifiedBy>
  <cp:revision>5</cp:revision>
  <dcterms:created xsi:type="dcterms:W3CDTF">2015-01-20T13:45:38Z</dcterms:created>
  <dcterms:modified xsi:type="dcterms:W3CDTF">2015-02-09T13:15:28Z</dcterms:modified>
</cp:coreProperties>
</file>